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8EA"/>
          </a:solidFill>
        </a:fill>
      </a:tcStyle>
    </a:wholeTbl>
    <a:band2H>
      <a:tcTxStyle b="def" i="def"/>
      <a:tcStyle>
        <a:tcBdr/>
        <a:fill>
          <a:solidFill>
            <a:srgbClr val="E8ED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FEAF6"/>
          </a:solidFill>
        </a:fill>
      </a:tcStyle>
    </a:wholeTbl>
    <a:band2H>
      <a:tcTxStyle b="def" i="def"/>
      <a:tcStyle>
        <a:tcBdr/>
        <a:fill>
          <a:solidFill>
            <a:srgbClr val="EFF5FB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DDDD"/>
          </a:solidFill>
        </a:fill>
      </a:tcStyle>
    </a:wholeTbl>
    <a:band2H>
      <a:tcTxStyle b="def" i="def"/>
      <a:tcStyle>
        <a:tcBdr/>
        <a:fill>
          <a:solidFill>
            <a:srgbClr val="EFEF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9" name="Shape 10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/>
          <p:nvPr>
            <p:ph type="title"/>
          </p:nvPr>
        </p:nvSpPr>
        <p:spPr>
          <a:xfrm>
            <a:off x="914400" y="2980863"/>
            <a:ext cx="7212601" cy="1159802"/>
          </a:xfrm>
          <a:prstGeom prst="rect">
            <a:avLst/>
          </a:prstGeom>
        </p:spPr>
        <p:txBody>
          <a:bodyPr anchor="b"/>
          <a:lstStyle>
            <a:lvl1pPr>
              <a:defRPr b="1" sz="48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Google Shape;13;p2"/>
          <p:cNvSpPr/>
          <p:nvPr/>
        </p:nvSpPr>
        <p:spPr>
          <a:xfrm rot="5400000">
            <a:off x="4527176" y="744698"/>
            <a:ext cx="92589" cy="7106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>
            <a:solidFill>
              <a:srgbClr val="FFFFFF"/>
            </a:solidFill>
            <a:miter lim="8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5" name="Google Shape;14;p2"/>
          <p:cNvSpPr/>
          <p:nvPr/>
        </p:nvSpPr>
        <p:spPr>
          <a:xfrm rot="10800000">
            <a:off x="660997" y="4142650"/>
            <a:ext cx="540001" cy="497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>
            <a:solidFill>
              <a:srgbClr val="FFFFFF"/>
            </a:solidFill>
            <a:prstDash val="dash"/>
            <a:headEnd type="triangle"/>
            <a:tailEnd type="triangle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6" name="Google Shape;15;p2"/>
          <p:cNvSpPr/>
          <p:nvPr/>
        </p:nvSpPr>
        <p:spPr>
          <a:xfrm>
            <a:off x="8296743" y="2299855"/>
            <a:ext cx="1" cy="2075101"/>
          </a:xfrm>
          <a:prstGeom prst="line">
            <a:avLst/>
          </a:prstGeom>
          <a:ln>
            <a:solidFill>
              <a:srgbClr val="FFFFFF"/>
            </a:solidFill>
            <a:headEnd type="triangle"/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7" name="Google Shape;16;p2"/>
          <p:cNvSpPr/>
          <p:nvPr/>
        </p:nvSpPr>
        <p:spPr>
          <a:xfrm rot="16200000">
            <a:off x="4525702" y="-1293869"/>
            <a:ext cx="92589" cy="7106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>
            <a:solidFill>
              <a:srgbClr val="FFFFFF"/>
            </a:solidFill>
            <a:prstDash val="dashDot"/>
            <a:miter lim="8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8" name="Google Shape;17;p2"/>
          <p:cNvSpPr/>
          <p:nvPr/>
        </p:nvSpPr>
        <p:spPr>
          <a:xfrm>
            <a:off x="7913803" y="1888684"/>
            <a:ext cx="697501" cy="6427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>
            <a:solidFill>
              <a:srgbClr val="FFFFFF"/>
            </a:solidFill>
            <a:prstDash val="dash"/>
            <a:headEnd type="triangle"/>
            <a:tailEnd type="triangle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xfrm>
            <a:off x="4419600" y="4767262"/>
            <a:ext cx="2133600" cy="33525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19;p3"/>
          <p:cNvSpPr/>
          <p:nvPr/>
        </p:nvSpPr>
        <p:spPr>
          <a:xfrm rot="5400000">
            <a:off x="4527176" y="-550511"/>
            <a:ext cx="92589" cy="7106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>
            <a:solidFill>
              <a:srgbClr val="FFFFFF"/>
            </a:solidFill>
            <a:miter lim="8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7" name="Google Shape;20;p3"/>
          <p:cNvSpPr/>
          <p:nvPr/>
        </p:nvSpPr>
        <p:spPr>
          <a:xfrm rot="16200000">
            <a:off x="677299" y="1004346"/>
            <a:ext cx="497551" cy="5331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>
            <a:solidFill>
              <a:srgbClr val="FFFFFF"/>
            </a:solidFill>
            <a:prstDash val="dash"/>
            <a:headEnd type="triangle"/>
            <a:tailEnd type="triangle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28" name="Google Shape;21;p3"/>
          <p:cNvSpPr/>
          <p:nvPr/>
        </p:nvSpPr>
        <p:spPr>
          <a:xfrm>
            <a:off x="8365300" y="1345299"/>
            <a:ext cx="1" cy="1696801"/>
          </a:xfrm>
          <a:prstGeom prst="line">
            <a:avLst/>
          </a:prstGeom>
          <a:ln>
            <a:solidFill>
              <a:srgbClr val="FFFFFF"/>
            </a:solidFill>
            <a:headEnd type="triangle"/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9" name="Google Shape;22;p3"/>
          <p:cNvSpPr/>
          <p:nvPr/>
        </p:nvSpPr>
        <p:spPr>
          <a:xfrm rot="16200000">
            <a:off x="4525702" y="-2134012"/>
            <a:ext cx="92589" cy="7106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>
            <a:solidFill>
              <a:srgbClr val="FFFFFF"/>
            </a:solidFill>
            <a:prstDash val="dashDot"/>
            <a:miter lim="8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30" name="Google Shape;23;p3"/>
          <p:cNvSpPr/>
          <p:nvPr/>
        </p:nvSpPr>
        <p:spPr>
          <a:xfrm rot="5400000">
            <a:off x="7713875" y="3532605"/>
            <a:ext cx="642751" cy="688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>
            <a:solidFill>
              <a:srgbClr val="FFFFFF"/>
            </a:solidFill>
            <a:prstDash val="dash"/>
            <a:headEnd type="triangle"/>
            <a:tailEnd type="triangle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921199" y="1509206"/>
            <a:ext cx="7205701" cy="1159801"/>
          </a:xfrm>
          <a:prstGeom prst="rect">
            <a:avLst/>
          </a:prstGeom>
        </p:spPr>
        <p:txBody>
          <a:bodyPr/>
          <a:lstStyle>
            <a:lvl1pPr>
              <a:defRPr b="1" sz="36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4698563" y="3108818"/>
            <a:ext cx="3542402" cy="784801"/>
          </a:xfrm>
          <a:prstGeom prst="rect">
            <a:avLst/>
          </a:prstGeom>
        </p:spPr>
        <p:txBody>
          <a:bodyPr/>
          <a:lstStyle>
            <a:lvl1pPr marL="381000" indent="-304800" algn="r">
              <a:spcBef>
                <a:spcPts val="0"/>
              </a:spcBef>
              <a:buClrTx/>
              <a:buSzTx/>
              <a:buFontTx/>
              <a:buNone/>
              <a:defRPr sz="1800"/>
            </a:lvl1pPr>
            <a:lvl2pPr marL="381000" indent="152400" algn="r">
              <a:spcBef>
                <a:spcPts val="0"/>
              </a:spcBef>
              <a:buClrTx/>
              <a:buSzTx/>
              <a:buFontTx/>
              <a:buNone/>
              <a:defRPr sz="1800"/>
            </a:lvl2pPr>
            <a:lvl3pPr marL="381000" indent="609600" algn="r">
              <a:spcBef>
                <a:spcPts val="0"/>
              </a:spcBef>
              <a:buClrTx/>
              <a:buSzTx/>
              <a:buFontTx/>
              <a:buNone/>
              <a:defRPr sz="1800"/>
            </a:lvl3pPr>
            <a:lvl4pPr marL="381000" indent="1066800" algn="r">
              <a:spcBef>
                <a:spcPts val="0"/>
              </a:spcBef>
              <a:buClrTx/>
              <a:buSzTx/>
              <a:buFontTx/>
              <a:buNone/>
              <a:defRPr sz="1800"/>
            </a:lvl4pPr>
            <a:lvl5pPr marL="381000" indent="1524000" algn="r">
              <a:spcBef>
                <a:spcPts val="0"/>
              </a:spcBef>
              <a:buClrTx/>
              <a:buSzTx/>
              <a:buFontTx/>
              <a:buNone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413599" y="2466600"/>
            <a:ext cx="6316802" cy="819900"/>
          </a:xfrm>
          <a:prstGeom prst="rect">
            <a:avLst/>
          </a:prstGeom>
        </p:spPr>
        <p:txBody>
          <a:bodyPr/>
          <a:lstStyle>
            <a:lvl1pPr algn="ctr">
              <a:defRPr b="1"/>
            </a:lvl1pPr>
            <a:lvl2pPr algn="ctr">
              <a:defRPr b="1"/>
            </a:lvl2pPr>
            <a:lvl3pPr algn="ctr">
              <a:defRPr b="1"/>
            </a:lvl3pPr>
            <a:lvl4pPr algn="ctr">
              <a:defRPr b="1"/>
            </a:lvl4pPr>
            <a:lvl5pPr algn="ctr">
              <a:defRPr b="1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grpSp>
        <p:nvGrpSpPr>
          <p:cNvPr id="48" name="Google Shape;29;p4"/>
          <p:cNvGrpSpPr/>
          <p:nvPr/>
        </p:nvGrpSpPr>
        <p:grpSpPr>
          <a:xfrm>
            <a:off x="3954441" y="1078293"/>
            <a:ext cx="1212107" cy="1158543"/>
            <a:chOff x="0" y="0"/>
            <a:chExt cx="1212105" cy="1158541"/>
          </a:xfrm>
        </p:grpSpPr>
        <p:sp>
          <p:nvSpPr>
            <p:cNvPr id="41" name="Google Shape;30;p4"/>
            <p:cNvSpPr/>
            <p:nvPr/>
          </p:nvSpPr>
          <p:spPr>
            <a:xfrm>
              <a:off x="116845" y="114296"/>
              <a:ext cx="1019175" cy="996975"/>
            </a:xfrm>
            <a:prstGeom prst="ellipse">
              <a:avLst/>
            </a:prstGeom>
            <a:noFill/>
            <a:ln w="9525" cap="flat">
              <a:solidFill>
                <a:srgbClr val="FFFFFF"/>
              </a:solidFill>
              <a:prstDash val="dot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/>
            </a:p>
          </p:txBody>
        </p:sp>
        <p:sp>
          <p:nvSpPr>
            <p:cNvPr id="42" name="Google Shape;31;p4"/>
            <p:cNvSpPr/>
            <p:nvPr/>
          </p:nvSpPr>
          <p:spPr>
            <a:xfrm rot="16200000">
              <a:off x="6181" y="-6182"/>
              <a:ext cx="555188" cy="5675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11929" y="0"/>
                    <a:pt x="21600" y="9671"/>
                    <a:pt x="21600" y="21600"/>
                  </a:cubicBezTo>
                </a:path>
              </a:pathLst>
            </a:custGeom>
            <a:noFill/>
            <a:ln w="9525" cap="flat">
              <a:solidFill>
                <a:srgbClr val="FFFFFF"/>
              </a:solidFill>
              <a:prstDash val="dash"/>
              <a:round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/>
            </a:p>
          </p:txBody>
        </p:sp>
        <p:sp>
          <p:nvSpPr>
            <p:cNvPr id="43" name="Google Shape;32;p4"/>
            <p:cNvSpPr/>
            <p:nvPr/>
          </p:nvSpPr>
          <p:spPr>
            <a:xfrm>
              <a:off x="103712" y="101225"/>
              <a:ext cx="162388" cy="159075"/>
            </a:xfrm>
            <a:prstGeom prst="line">
              <a:avLst/>
            </a:prstGeom>
            <a:noFill/>
            <a:ln w="9525" cap="flat">
              <a:solidFill>
                <a:srgbClr val="FFFFFF"/>
              </a:solidFill>
              <a:prstDash val="dash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44" name="Google Shape;33;p4"/>
            <p:cNvSpPr/>
            <p:nvPr/>
          </p:nvSpPr>
          <p:spPr>
            <a:xfrm flipH="1">
              <a:off x="1212105" y="107624"/>
              <a:ext cx="1" cy="1045125"/>
            </a:xfrm>
            <a:prstGeom prst="line">
              <a:avLst/>
            </a:prstGeom>
            <a:noFill/>
            <a:ln w="9525" cap="flat">
              <a:solidFill>
                <a:srgbClr val="FFFFFF"/>
              </a:solidFill>
              <a:prstDash val="solid"/>
              <a:round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45" name="Google Shape;34;p4"/>
            <p:cNvSpPr txBox="1"/>
            <p:nvPr/>
          </p:nvSpPr>
          <p:spPr>
            <a:xfrm>
              <a:off x="358834" y="412730"/>
              <a:ext cx="535195" cy="4124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 fontScale="100000" lnSpcReduction="0"/>
            </a:bodyPr>
            <a:lstStyle>
              <a:lvl1pPr algn="ctr">
                <a:defRPr b="1">
                  <a:ln w="19050" cap="flat">
                    <a:solidFill>
                      <a:srgbClr val="FFFFFF"/>
                    </a:solidFill>
                    <a:prstDash val="solid"/>
                    <a:round/>
                  </a:ln>
                  <a:noFill/>
                </a:defRPr>
              </a:lvl1pPr>
            </a:lstStyle>
            <a:p>
              <a:pPr/>
              <a:r>
                <a:t>“</a:t>
              </a:r>
            </a:p>
          </p:txBody>
        </p:sp>
        <p:sp>
          <p:nvSpPr>
            <p:cNvPr id="46" name="Google Shape;35;p4"/>
            <p:cNvSpPr/>
            <p:nvPr/>
          </p:nvSpPr>
          <p:spPr>
            <a:xfrm>
              <a:off x="986765" y="965268"/>
              <a:ext cx="194589" cy="193275"/>
            </a:xfrm>
            <a:prstGeom prst="line">
              <a:avLst/>
            </a:prstGeom>
            <a:noFill/>
            <a:ln w="9525" cap="flat">
              <a:solidFill>
                <a:srgbClr val="FFFFFF"/>
              </a:solidFill>
              <a:prstDash val="dash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  <p:sp>
          <p:nvSpPr>
            <p:cNvPr id="47" name="Google Shape;36;p4"/>
            <p:cNvSpPr/>
            <p:nvPr/>
          </p:nvSpPr>
          <p:spPr>
            <a:xfrm>
              <a:off x="375491" y="344207"/>
              <a:ext cx="501882" cy="1"/>
            </a:xfrm>
            <a:prstGeom prst="line">
              <a:avLst/>
            </a:prstGeom>
            <a:noFill/>
            <a:ln w="9525" cap="flat">
              <a:solidFill>
                <a:srgbClr val="FFFFFF"/>
              </a:solidFill>
              <a:prstDash val="solid"/>
              <a:round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Body Level One…"/>
          <p:cNvSpPr txBox="1"/>
          <p:nvPr>
            <p:ph type="body" sz="half" idx="1"/>
          </p:nvPr>
        </p:nvSpPr>
        <p:spPr>
          <a:xfrm>
            <a:off x="420777" y="1239803"/>
            <a:ext cx="3994501" cy="3725701"/>
          </a:xfrm>
          <a:prstGeom prst="rect">
            <a:avLst/>
          </a:prstGeom>
        </p:spPr>
        <p:txBody>
          <a:bodyPr/>
          <a:lstStyle>
            <a:lvl1pPr indent="-342900">
              <a:buSzPts val="1800"/>
              <a:defRPr sz="1800"/>
            </a:lvl1pPr>
            <a:lvl2pPr indent="-342900">
              <a:buSzPts val="1800"/>
              <a:defRPr sz="1800"/>
            </a:lvl2pPr>
            <a:lvl3pPr indent="-342900">
              <a:buSzPts val="1800"/>
              <a:defRPr sz="1800"/>
            </a:lvl3pPr>
            <a:lvl4pPr indent="-342900">
              <a:buSzPts val="1800"/>
              <a:defRPr sz="1800"/>
            </a:lvl4pPr>
            <a:lvl5pPr indent="-342900">
              <a:buSzPts val="1800"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Google Shape;45;p6"/>
          <p:cNvSpPr txBox="1"/>
          <p:nvPr>
            <p:ph type="body" sz="half" idx="21"/>
          </p:nvPr>
        </p:nvSpPr>
        <p:spPr>
          <a:xfrm>
            <a:off x="4731380" y="1239802"/>
            <a:ext cx="3994501" cy="3725702"/>
          </a:xfrm>
          <a:prstGeom prst="rect">
            <a:avLst/>
          </a:prstGeom>
        </p:spPr>
        <p:txBody>
          <a:bodyPr/>
          <a:lstStyle/>
          <a:p>
            <a:pPr indent="-342900">
              <a:buSzPts val="1800"/>
              <a:defRPr sz="1800"/>
            </a:pP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quarter" idx="1"/>
          </p:nvPr>
        </p:nvSpPr>
        <p:spPr>
          <a:xfrm>
            <a:off x="457200" y="1234142"/>
            <a:ext cx="2631901" cy="3348301"/>
          </a:xfrm>
          <a:prstGeom prst="rect">
            <a:avLst/>
          </a:prstGeom>
        </p:spPr>
        <p:txBody>
          <a:bodyPr/>
          <a:lstStyle>
            <a:lvl1pPr indent="-342900">
              <a:buSzPts val="1800"/>
              <a:defRPr sz="1800"/>
            </a:lvl1pPr>
            <a:lvl2pPr indent="-342900">
              <a:buSzPts val="1800"/>
              <a:defRPr sz="1800"/>
            </a:lvl2pPr>
            <a:lvl3pPr indent="-342900">
              <a:buSzPts val="1800"/>
              <a:defRPr sz="1800"/>
            </a:lvl3pPr>
            <a:lvl4pPr indent="-342900">
              <a:buSzPts val="1800"/>
              <a:defRPr sz="1800"/>
            </a:lvl4pPr>
            <a:lvl5pPr indent="-342900">
              <a:buSzPts val="1800"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Google Shape;50;p7"/>
          <p:cNvSpPr txBox="1"/>
          <p:nvPr>
            <p:ph type="body" sz="quarter" idx="21"/>
          </p:nvPr>
        </p:nvSpPr>
        <p:spPr>
          <a:xfrm>
            <a:off x="3223964" y="1234143"/>
            <a:ext cx="2631901" cy="3348300"/>
          </a:xfrm>
          <a:prstGeom prst="rect">
            <a:avLst/>
          </a:prstGeom>
        </p:spPr>
        <p:txBody>
          <a:bodyPr/>
          <a:lstStyle/>
          <a:p>
            <a:pPr indent="-342900">
              <a:buSzPts val="1800"/>
              <a:defRPr sz="1800"/>
            </a:pPr>
          </a:p>
        </p:txBody>
      </p:sp>
      <p:sp>
        <p:nvSpPr>
          <p:cNvPr id="78" name="Google Shape;51;p7"/>
          <p:cNvSpPr txBox="1"/>
          <p:nvPr>
            <p:ph type="body" sz="quarter" idx="22"/>
          </p:nvPr>
        </p:nvSpPr>
        <p:spPr>
          <a:xfrm>
            <a:off x="5990726" y="1234143"/>
            <a:ext cx="2631901" cy="3348300"/>
          </a:xfrm>
          <a:prstGeom prst="rect">
            <a:avLst/>
          </a:prstGeom>
        </p:spPr>
        <p:txBody>
          <a:bodyPr/>
          <a:lstStyle/>
          <a:p>
            <a:pPr indent="-342900">
              <a:buSzPts val="1800"/>
              <a:defRPr sz="1800"/>
            </a:pPr>
          </a:p>
        </p:txBody>
      </p:sp>
      <p:sp>
        <p:nvSpPr>
          <p:cNvPr id="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ody Level One…"/>
          <p:cNvSpPr txBox="1"/>
          <p:nvPr>
            <p:ph type="body" sz="quarter" idx="1"/>
          </p:nvPr>
        </p:nvSpPr>
        <p:spPr>
          <a:xfrm>
            <a:off x="457200" y="4406308"/>
            <a:ext cx="8229600" cy="519601"/>
          </a:xfrm>
          <a:prstGeom prst="rect">
            <a:avLst/>
          </a:prstGeom>
        </p:spPr>
        <p:txBody>
          <a:bodyPr/>
          <a:lstStyle>
            <a:lvl1pPr marL="228600" indent="0" algn="ctr">
              <a:spcBef>
                <a:spcPts val="300"/>
              </a:spcBef>
              <a:buClrTx/>
              <a:buSzTx/>
              <a:buFontTx/>
              <a:buNone/>
              <a:defRPr sz="1800"/>
            </a:lvl1pPr>
            <a:lvl2pPr marL="819150" indent="-285750" algn="ctr">
              <a:spcBef>
                <a:spcPts val="300"/>
              </a:spcBef>
              <a:buClrTx/>
              <a:buSzPts val="1800"/>
              <a:buFontTx/>
              <a:defRPr sz="1800"/>
            </a:lvl2pPr>
            <a:lvl3pPr marL="1276350" indent="-285750" algn="ctr">
              <a:spcBef>
                <a:spcPts val="300"/>
              </a:spcBef>
              <a:buClrTx/>
              <a:buSzPts val="1800"/>
              <a:buFontTx/>
              <a:defRPr sz="1800"/>
            </a:lvl3pPr>
            <a:lvl4pPr marL="1733550" indent="-285750" algn="ctr">
              <a:spcBef>
                <a:spcPts val="300"/>
              </a:spcBef>
              <a:buClrTx/>
              <a:buSzPts val="1800"/>
              <a:buFontTx/>
              <a:defRPr sz="1800"/>
            </a:lvl4pPr>
            <a:lvl5pPr marL="2190750" indent="-285750" algn="ctr">
              <a:spcBef>
                <a:spcPts val="300"/>
              </a:spcBef>
              <a:buClrTx/>
              <a:buSzPts val="1800"/>
              <a:buFontTx/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;p1" descr="Google Shape;6;p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6" y="0"/>
            <a:ext cx="9141767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Google Shape;7;p1"/>
          <p:cNvSpPr/>
          <p:nvPr/>
        </p:nvSpPr>
        <p:spPr>
          <a:xfrm>
            <a:off x="91699" y="96299"/>
            <a:ext cx="8966102" cy="4945202"/>
          </a:xfrm>
          <a:prstGeom prst="rect">
            <a:avLst/>
          </a:prstGeom>
          <a:ln>
            <a:solidFill>
              <a:srgbClr val="FFFFFF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404329" y="493832"/>
            <a:ext cx="8229601" cy="41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343225" y="1125000"/>
            <a:ext cx="8290801" cy="363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9pPr>
    </p:titleStyle>
    <p:bodyStyle>
      <a:lvl1pPr marL="457200" marR="0" indent="-381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FFFF"/>
        </a:buClr>
        <a:buSzPts val="2400"/>
        <a:buFont typeface="Helvetica"/>
        <a:buChar char="▪"/>
        <a:tabLst/>
        <a:defRPr b="0" baseline="0" cap="none" i="0" spc="0" strike="noStrike" sz="24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1pPr>
      <a:lvl2pPr marL="914400" marR="0" indent="-381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FFFF"/>
        </a:buClr>
        <a:buSzPts val="2400"/>
        <a:buFont typeface="Helvetica"/>
        <a:buChar char="▫"/>
        <a:tabLst/>
        <a:defRPr b="0" baseline="0" cap="none" i="0" spc="0" strike="noStrike" sz="24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2pPr>
      <a:lvl3pPr marL="1371600" marR="0" indent="-381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FFFF"/>
        </a:buClr>
        <a:buSzPts val="2400"/>
        <a:buFont typeface="Helvetica"/>
        <a:buChar char="■"/>
        <a:tabLst/>
        <a:defRPr b="0" baseline="0" cap="none" i="0" spc="0" strike="noStrike" sz="24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3pPr>
      <a:lvl4pPr marL="1828800" marR="0" indent="-381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FFFF"/>
        </a:buClr>
        <a:buSzPts val="2400"/>
        <a:buFont typeface="Helvetica"/>
        <a:buChar char="●"/>
        <a:tabLst/>
        <a:defRPr b="0" baseline="0" cap="none" i="0" spc="0" strike="noStrike" sz="24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4pPr>
      <a:lvl5pPr marL="2286000" marR="0" indent="-381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FFFF"/>
        </a:buClr>
        <a:buSzPts val="2400"/>
        <a:buFont typeface="Helvetica"/>
        <a:buChar char="○"/>
        <a:tabLst/>
        <a:defRPr b="0" baseline="0" cap="none" i="0" spc="0" strike="noStrike" sz="24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5pPr>
      <a:lvl6pPr marL="2743200" marR="0" indent="-381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FFFF"/>
        </a:buClr>
        <a:buSzPts val="2400"/>
        <a:buFont typeface="Helvetica"/>
        <a:buChar char="■"/>
        <a:tabLst/>
        <a:defRPr b="0" baseline="0" cap="none" i="0" spc="0" strike="noStrike" sz="24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6pPr>
      <a:lvl7pPr marL="3200400" marR="0" indent="-381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FFFF"/>
        </a:buClr>
        <a:buSzPts val="2400"/>
        <a:buFont typeface="Helvetica"/>
        <a:buChar char="●"/>
        <a:tabLst/>
        <a:defRPr b="0" baseline="0" cap="none" i="0" spc="0" strike="noStrike" sz="24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7pPr>
      <a:lvl8pPr marL="3657600" marR="0" indent="-381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FFFF"/>
        </a:buClr>
        <a:buSzPts val="2400"/>
        <a:buFont typeface="Helvetica"/>
        <a:buChar char="○"/>
        <a:tabLst/>
        <a:defRPr b="0" baseline="0" cap="none" i="0" spc="0" strike="noStrike" sz="24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8pPr>
      <a:lvl9pPr marL="4114800" marR="0" indent="-3810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FFFF"/>
        </a:buClr>
        <a:buSzPts val="2400"/>
        <a:buFont typeface="Helvetica"/>
        <a:buChar char="■"/>
        <a:tabLst/>
        <a:defRPr b="0" baseline="0" cap="none" i="0" spc="0" strike="noStrike" sz="2400" u="none">
          <a:solidFill>
            <a:srgbClr val="FFFFFF"/>
          </a:solidFill>
          <a:uFillTx/>
          <a:latin typeface="Cousine"/>
          <a:ea typeface="Cousine"/>
          <a:cs typeface="Cousine"/>
          <a:sym typeface="Cousine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usine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usine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usine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usine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usine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usine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usine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usine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usin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65;p11"/>
          <p:cNvSpPr txBox="1"/>
          <p:nvPr>
            <p:ph type="title"/>
          </p:nvPr>
        </p:nvSpPr>
        <p:spPr>
          <a:xfrm>
            <a:off x="914399" y="2980863"/>
            <a:ext cx="7212602" cy="1159802"/>
          </a:xfrm>
          <a:prstGeom prst="rect">
            <a:avLst/>
          </a:prstGeom>
        </p:spPr>
        <p:txBody>
          <a:bodyPr anchor="ctr"/>
          <a:lstStyle/>
          <a:p>
            <a:pPr defTabSz="365760">
              <a:defRPr sz="2480"/>
            </a:pPr>
            <a:r>
              <a:t>Analysis of the Housing Market in California</a:t>
            </a:r>
          </a:p>
          <a:p>
            <a:pPr defTabSz="365760">
              <a:defRPr sz="1920"/>
            </a:pPr>
            <a:r>
              <a:t>Iuliia Bolgova</a:t>
            </a:r>
          </a:p>
          <a:p>
            <a:pPr defTabSz="365760">
              <a:defRPr sz="1920"/>
            </a:pPr>
            <a:r>
              <a:t>julibolg@gmail.com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34;p18"/>
          <p:cNvSpPr txBox="1"/>
          <p:nvPr>
            <p:ph type="body" sz="half" idx="1"/>
          </p:nvPr>
        </p:nvSpPr>
        <p:spPr>
          <a:xfrm>
            <a:off x="420777" y="1239802"/>
            <a:ext cx="3994501" cy="372570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MedInc: average income in the area (in tens of thousands of dollars)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HouseAge: age of houses in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AveRooms: average number of rooms in the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AveBedrms: average number of bedrooms in the house</a:t>
            </a:r>
            <a:endParaRPr b="1"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54" name="Google Shape;135;p18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288036" indent="-240029" defTabSz="576072">
              <a:spcBef>
                <a:spcPts val="300"/>
              </a:spcBef>
              <a:buClr>
                <a:srgbClr val="FFFFFF"/>
              </a:buClr>
              <a:buSzPts val="1500"/>
              <a:buFont typeface="Helvetica"/>
              <a:buChar char="▪"/>
              <a:defRPr sz="1512"/>
            </a:lvl1pPr>
          </a:lstStyle>
          <a:p>
            <a:pPr/>
            <a:r>
              <a:t>Columns</a:t>
            </a:r>
          </a:p>
        </p:txBody>
      </p:sp>
      <p:sp>
        <p:nvSpPr>
          <p:cNvPr id="155" name="Google Shape;136;p18"/>
          <p:cNvSpPr txBox="1"/>
          <p:nvPr>
            <p:ph type="body" idx="21"/>
          </p:nvPr>
        </p:nvSpPr>
        <p:spPr>
          <a:xfrm>
            <a:off x="4731380" y="1239802"/>
            <a:ext cx="3994501" cy="37257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Population: population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AveOccup: average number of tenants per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Latitude: latitude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Longitude: length of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MedHouseVal: the median cost of a house in the area (in hundreds of thousands of dollars)</a:t>
            </a:r>
          </a:p>
        </p:txBody>
      </p:sp>
      <p:sp>
        <p:nvSpPr>
          <p:cNvPr id="156" name="Google Shape;137;p18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34;p18"/>
          <p:cNvSpPr txBox="1"/>
          <p:nvPr>
            <p:ph type="body" sz="half" idx="1"/>
          </p:nvPr>
        </p:nvSpPr>
        <p:spPr>
          <a:xfrm>
            <a:off x="420777" y="1239802"/>
            <a:ext cx="3994501" cy="372570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MedInc: average income in the area (in tens of thousands of dollars)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HouseAge: age of houses in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AveRooms: average number of rooms in the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AveBedrms: average number of bedrooms in the house</a:t>
            </a:r>
            <a:endParaRPr b="1"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59" name="Google Shape;135;p18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288036" indent="-240029" defTabSz="576072">
              <a:spcBef>
                <a:spcPts val="300"/>
              </a:spcBef>
              <a:buClr>
                <a:srgbClr val="FFFFFF"/>
              </a:buClr>
              <a:buSzPts val="1500"/>
              <a:buFont typeface="Helvetica"/>
              <a:buChar char="▪"/>
              <a:defRPr sz="1512"/>
            </a:lvl1pPr>
          </a:lstStyle>
          <a:p>
            <a:pPr/>
            <a:r>
              <a:t>Columns</a:t>
            </a:r>
          </a:p>
        </p:txBody>
      </p:sp>
      <p:sp>
        <p:nvSpPr>
          <p:cNvPr id="160" name="Google Shape;136;p18"/>
          <p:cNvSpPr txBox="1"/>
          <p:nvPr>
            <p:ph type="body" idx="21"/>
          </p:nvPr>
        </p:nvSpPr>
        <p:spPr>
          <a:xfrm>
            <a:off x="4731380" y="1239802"/>
            <a:ext cx="3994501" cy="37257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Population: population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AveOccup: average number of tenants per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Latitude: latitude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Longitude: length of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MedHouseVal: the median cost of a house in the area (in hundreds of thousands of dollars)</a:t>
            </a:r>
          </a:p>
        </p:txBody>
      </p:sp>
      <p:sp>
        <p:nvSpPr>
          <p:cNvPr id="161" name="Google Shape;137;p18"/>
          <p:cNvSpPr txBox="1"/>
          <p:nvPr>
            <p:ph type="sldNum" sz="quarter" idx="2"/>
          </p:nvPr>
        </p:nvSpPr>
        <p:spPr>
          <a:xfrm>
            <a:off x="8656808" y="4641567"/>
            <a:ext cx="327450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51;p20"/>
          <p:cNvSpPr txBox="1"/>
          <p:nvPr>
            <p:ph type="title"/>
          </p:nvPr>
        </p:nvSpPr>
        <p:spPr>
          <a:xfrm>
            <a:off x="404329" y="493832"/>
            <a:ext cx="8229601" cy="413401"/>
          </a:xfrm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Distribution of the average cost of houses</a:t>
            </a:r>
          </a:p>
        </p:txBody>
      </p:sp>
      <p:sp>
        <p:nvSpPr>
          <p:cNvPr id="164" name="Google Shape;152;p20"/>
          <p:cNvSpPr txBox="1"/>
          <p:nvPr>
            <p:ph type="body" sz="half" idx="1"/>
          </p:nvPr>
        </p:nvSpPr>
        <p:spPr>
          <a:xfrm>
            <a:off x="426350" y="1182787"/>
            <a:ext cx="3334036" cy="372570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Most houses have a cost below $500,000 (5 in hundreds of thousands of dollars). </a:t>
            </a:r>
          </a:p>
          <a:p>
            <a:pPr marL="0" indent="0">
              <a:buSzTx/>
              <a:buNone/>
              <a:defRPr sz="2000"/>
            </a:pPr>
          </a:p>
          <a:p>
            <a:pPr marL="0" indent="0">
              <a:buSzTx/>
              <a:buNone/>
              <a:defRPr sz="2000">
                <a:solidFill>
                  <a:schemeClr val="accent2"/>
                </a:solidFill>
              </a:defRPr>
            </a:pPr>
            <a:r>
              <a:t>The distribution of value is beveled to the right, which indicates the presence of a small number of houses with very high cost</a:t>
            </a:r>
          </a:p>
        </p:txBody>
      </p:sp>
      <p:sp>
        <p:nvSpPr>
          <p:cNvPr id="165" name="Google Shape;162;p20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6" name="Screenshot 2024-07-12 at 5.49.42 PM.png" descr="Screenshot 2024-07-12 at 5.49.4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81758" y="1299158"/>
            <a:ext cx="4650497" cy="2616890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Line"/>
          <p:cNvSpPr/>
          <p:nvPr/>
        </p:nvSpPr>
        <p:spPr>
          <a:xfrm flipH="1">
            <a:off x="6893745" y="1878687"/>
            <a:ext cx="927665" cy="507769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51;p2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Distribution of the average cost of houses</a:t>
            </a:r>
          </a:p>
        </p:txBody>
      </p:sp>
      <p:sp>
        <p:nvSpPr>
          <p:cNvPr id="170" name="Google Shape;152;p20"/>
          <p:cNvSpPr txBox="1"/>
          <p:nvPr>
            <p:ph type="body" sz="half" idx="1"/>
          </p:nvPr>
        </p:nvSpPr>
        <p:spPr>
          <a:xfrm>
            <a:off x="426349" y="1182787"/>
            <a:ext cx="3334037" cy="37257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>
                <a:solidFill>
                  <a:schemeClr val="accent2"/>
                </a:solidFill>
              </a:defRPr>
            </a:pPr>
            <a:r>
              <a:t>Most houses have a cost below $500,000 (5 in hundreds of thousands of dollars). </a:t>
            </a:r>
          </a:p>
          <a:p>
            <a:pPr marL="0" indent="0">
              <a:buSzTx/>
              <a:buNone/>
              <a:defRPr sz="2000"/>
            </a:pPr>
          </a:p>
          <a:p>
            <a:pPr marL="0" indent="0">
              <a:buSzTx/>
              <a:buNone/>
              <a:defRPr sz="2000"/>
            </a:pPr>
            <a:r>
              <a:t>The distribution of value is beveled to the right, which indicates the presence of a small number of houses with very high cost</a:t>
            </a:r>
          </a:p>
        </p:txBody>
      </p:sp>
      <p:sp>
        <p:nvSpPr>
          <p:cNvPr id="171" name="Google Shape;162;p20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2" name="Screenshot 2024-07-12 at 5.49.42 PM.png" descr="Screenshot 2024-07-12 at 5.49.4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81758" y="1299158"/>
            <a:ext cx="4650498" cy="261689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Line"/>
          <p:cNvSpPr/>
          <p:nvPr/>
        </p:nvSpPr>
        <p:spPr>
          <a:xfrm>
            <a:off x="7231605" y="2164634"/>
            <a:ext cx="894918" cy="894918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51;p2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The impact of average income on the cost of the house</a:t>
            </a:r>
          </a:p>
        </p:txBody>
      </p:sp>
      <p:sp>
        <p:nvSpPr>
          <p:cNvPr id="176" name="Google Shape;152;p20"/>
          <p:cNvSpPr txBox="1"/>
          <p:nvPr>
            <p:ph type="body" sz="half" idx="1"/>
          </p:nvPr>
        </p:nvSpPr>
        <p:spPr>
          <a:xfrm>
            <a:off x="426349" y="1182787"/>
            <a:ext cx="3533460" cy="37257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Positive correlation between average income and house value. </a:t>
            </a:r>
          </a:p>
          <a:p>
            <a:pPr marL="0" indent="0">
              <a:buSzTx/>
              <a:buNone/>
              <a:defRPr sz="2000"/>
            </a:pPr>
          </a:p>
          <a:p>
            <a:pPr marL="0" indent="0">
              <a:buSzTx/>
              <a:buNone/>
              <a:defRPr sz="2000"/>
            </a:pPr>
            <a:r>
              <a:t>This means that higher-income areas tend to have higher housing prices</a:t>
            </a:r>
          </a:p>
        </p:txBody>
      </p:sp>
      <p:sp>
        <p:nvSpPr>
          <p:cNvPr id="177" name="Google Shape;162;p20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8" name="Screenshot 2024-07-12 at 5.53.20 PM.png" descr="Screenshot 2024-07-12 at 5.53.2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14393" y="1208906"/>
            <a:ext cx="4691485" cy="27256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rrelation Matrix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Correlation Matrix </a:t>
            </a:r>
          </a:p>
        </p:txBody>
      </p:sp>
      <p:sp>
        <p:nvSpPr>
          <p:cNvPr id="181" name="The average income has a high positive correlation with the cost of housing…"/>
          <p:cNvSpPr txBox="1"/>
          <p:nvPr>
            <p:ph type="body" sz="half" idx="1"/>
          </p:nvPr>
        </p:nvSpPr>
        <p:spPr>
          <a:xfrm>
            <a:off x="343225" y="1125000"/>
            <a:ext cx="2988170" cy="3639001"/>
          </a:xfrm>
          <a:prstGeom prst="rect">
            <a:avLst/>
          </a:prstGeom>
        </p:spPr>
        <p:txBody>
          <a:bodyPr/>
          <a:lstStyle/>
          <a:p>
            <a:pPr>
              <a:buSzPts val="1400"/>
              <a:defRPr sz="1400"/>
            </a:pPr>
          </a:p>
          <a:p>
            <a:pPr>
              <a:buSzPts val="1400"/>
              <a:defRPr sz="1400"/>
            </a:pPr>
            <a:r>
              <a:t>The average income has a high positive correlation with the cost of housing</a:t>
            </a:r>
          </a:p>
          <a:p>
            <a:pPr>
              <a:buSzPts val="1400"/>
              <a:defRPr sz="1400"/>
            </a:pPr>
          </a:p>
          <a:p>
            <a:pPr>
              <a:buSzPts val="1400"/>
              <a:defRPr sz="1400">
                <a:solidFill>
                  <a:schemeClr val="accent2"/>
                </a:solidFill>
              </a:defRPr>
            </a:pPr>
            <a:r>
              <a:t>The number of rooms is also positively correlated with the cost of housing.</a:t>
            </a:r>
          </a:p>
          <a:p>
            <a:pPr>
              <a:buSzPts val="1400"/>
              <a:defRPr sz="1400"/>
            </a:pPr>
          </a:p>
          <a:p>
            <a:pPr>
              <a:buSzPts val="1400"/>
              <a:defRPr sz="1400">
                <a:solidFill>
                  <a:schemeClr val="accent2"/>
                </a:solidFill>
              </a:defRPr>
            </a:pPr>
            <a:r>
              <a:t>The age of houses has a weak negative correlation with the cost of housing</a:t>
            </a:r>
          </a:p>
        </p:txBody>
      </p:sp>
      <p:sp>
        <p:nvSpPr>
          <p:cNvPr id="1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3" name="Screenshot 2024-07-12 at 9.49.33 PM.png" descr="Screenshot 2024-07-12 at 9.49.3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01901" y="521255"/>
            <a:ext cx="5318076" cy="4346559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Line"/>
          <p:cNvSpPr/>
          <p:nvPr/>
        </p:nvSpPr>
        <p:spPr>
          <a:xfrm flipV="1">
            <a:off x="6793356" y="982220"/>
            <a:ext cx="706756" cy="402402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orrelation Matrix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Correlation Matrix </a:t>
            </a:r>
          </a:p>
        </p:txBody>
      </p:sp>
      <p:sp>
        <p:nvSpPr>
          <p:cNvPr id="187" name="The average income has a high positive correlation with the cost of housing…"/>
          <p:cNvSpPr txBox="1"/>
          <p:nvPr>
            <p:ph type="body" sz="half" idx="1"/>
          </p:nvPr>
        </p:nvSpPr>
        <p:spPr>
          <a:xfrm>
            <a:off x="343225" y="1125000"/>
            <a:ext cx="2988170" cy="3639001"/>
          </a:xfrm>
          <a:prstGeom prst="rect">
            <a:avLst/>
          </a:prstGeom>
        </p:spPr>
        <p:txBody>
          <a:bodyPr/>
          <a:lstStyle/>
          <a:p>
            <a:pPr>
              <a:buSzPts val="1400"/>
              <a:defRPr sz="1400"/>
            </a:pPr>
          </a:p>
          <a:p>
            <a:pPr>
              <a:buSzPts val="1400"/>
              <a:defRPr sz="1400">
                <a:solidFill>
                  <a:schemeClr val="accent2"/>
                </a:solidFill>
              </a:defRPr>
            </a:pPr>
            <a:r>
              <a:t>The average income has a high positive correlation with the cost of housing</a:t>
            </a:r>
          </a:p>
          <a:p>
            <a:pPr>
              <a:buSzPts val="1400"/>
              <a:defRPr sz="1400"/>
            </a:pPr>
          </a:p>
          <a:p>
            <a:pPr>
              <a:buSzPts val="1400"/>
              <a:defRPr sz="1400"/>
            </a:pPr>
            <a:r>
              <a:t>The number of rooms is also positively correlated with the cost of housing.</a:t>
            </a:r>
          </a:p>
          <a:p>
            <a:pPr>
              <a:buSzPts val="1400"/>
              <a:defRPr sz="1400"/>
            </a:pPr>
          </a:p>
          <a:p>
            <a:pPr>
              <a:buSzPts val="1400"/>
              <a:defRPr sz="1400">
                <a:solidFill>
                  <a:schemeClr val="accent2"/>
                </a:solidFill>
              </a:defRPr>
            </a:pPr>
            <a:r>
              <a:t>The age of houses has a weak negative correlation with the cost of housing</a:t>
            </a:r>
          </a:p>
        </p:txBody>
      </p:sp>
      <p:sp>
        <p:nvSpPr>
          <p:cNvPr id="188" name="Slide Number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9" name="Screenshot 2024-07-12 at 9.49.33 PM.png" descr="Screenshot 2024-07-12 at 9.49.3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01900" y="521255"/>
            <a:ext cx="5318077" cy="4346559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Line"/>
          <p:cNvSpPr/>
          <p:nvPr/>
        </p:nvSpPr>
        <p:spPr>
          <a:xfrm>
            <a:off x="7124305" y="1332187"/>
            <a:ext cx="404421" cy="40442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orrelation Matrix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Correlation Matrix </a:t>
            </a:r>
          </a:p>
        </p:txBody>
      </p:sp>
      <p:sp>
        <p:nvSpPr>
          <p:cNvPr id="193" name="The average income has a high positive correlation with the cost of housing…"/>
          <p:cNvSpPr txBox="1"/>
          <p:nvPr>
            <p:ph type="body" sz="half" idx="1"/>
          </p:nvPr>
        </p:nvSpPr>
        <p:spPr>
          <a:xfrm>
            <a:off x="343225" y="1125000"/>
            <a:ext cx="2988170" cy="3639001"/>
          </a:xfrm>
          <a:prstGeom prst="rect">
            <a:avLst/>
          </a:prstGeom>
        </p:spPr>
        <p:txBody>
          <a:bodyPr/>
          <a:lstStyle/>
          <a:p>
            <a:pPr>
              <a:buSzPts val="1400"/>
              <a:defRPr sz="1400"/>
            </a:pPr>
          </a:p>
          <a:p>
            <a:pPr>
              <a:buSzPts val="1400"/>
              <a:defRPr sz="1400">
                <a:solidFill>
                  <a:schemeClr val="accent2"/>
                </a:solidFill>
              </a:defRPr>
            </a:pPr>
            <a:r>
              <a:t>The average income has a high positive correlation with the cost of housing</a:t>
            </a:r>
          </a:p>
          <a:p>
            <a:pPr>
              <a:buSzPts val="1400"/>
              <a:defRPr sz="1400"/>
            </a:pPr>
          </a:p>
          <a:p>
            <a:pPr>
              <a:buSzPts val="1400"/>
              <a:defRPr sz="1400">
                <a:solidFill>
                  <a:schemeClr val="accent2"/>
                </a:solidFill>
              </a:defRPr>
            </a:pPr>
            <a:r>
              <a:t>The number of rooms is also positively correlated with the cost of housing.</a:t>
            </a:r>
          </a:p>
          <a:p>
            <a:pPr>
              <a:buSzPts val="1400"/>
              <a:defRPr sz="1400"/>
            </a:pPr>
          </a:p>
          <a:p>
            <a:pPr>
              <a:buSzPts val="1400"/>
              <a:defRPr sz="1400"/>
            </a:pPr>
            <a:r>
              <a:t>The age of houses has a weak negative correlation with the cost of housing</a:t>
            </a:r>
          </a:p>
        </p:txBody>
      </p:sp>
      <p:sp>
        <p:nvSpPr>
          <p:cNvPr id="194" name="Slide Number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5" name="Screenshot 2024-07-12 at 9.49.33 PM.png" descr="Screenshot 2024-07-12 at 9.49.3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01900" y="521255"/>
            <a:ext cx="5318077" cy="4346559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Line"/>
          <p:cNvSpPr/>
          <p:nvPr/>
        </p:nvSpPr>
        <p:spPr>
          <a:xfrm flipV="1">
            <a:off x="6964921" y="1288909"/>
            <a:ext cx="600962" cy="324352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51;p2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Influence of the age of houses on the cost</a:t>
            </a:r>
          </a:p>
        </p:txBody>
      </p:sp>
      <p:sp>
        <p:nvSpPr>
          <p:cNvPr id="199" name="Google Shape;152;p20"/>
          <p:cNvSpPr txBox="1"/>
          <p:nvPr>
            <p:ph type="body" sz="half" idx="1"/>
          </p:nvPr>
        </p:nvSpPr>
        <p:spPr>
          <a:xfrm>
            <a:off x="426349" y="1182787"/>
            <a:ext cx="3792508" cy="37257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There is no clear relationship between the age of the houses and their cost. </a:t>
            </a:r>
          </a:p>
          <a:p>
            <a:pPr marL="0" indent="0">
              <a:buSzTx/>
              <a:buNone/>
              <a:defRPr sz="2000"/>
            </a:pPr>
          </a:p>
          <a:p>
            <a:pPr marL="0" indent="0">
              <a:buSzTx/>
              <a:buNone/>
              <a:defRPr sz="2000"/>
            </a:pPr>
            <a:r>
              <a:t>However, it can be noticed that the cost of houses over the age of 50 may be slightly lower</a:t>
            </a:r>
          </a:p>
        </p:txBody>
      </p:sp>
      <p:sp>
        <p:nvSpPr>
          <p:cNvPr id="200" name="Google Shape;162;p20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1" name="Screenshot 2024-07-12 at 5.54.52 PM.png" descr="Screenshot 2024-07-12 at 5.54.5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71920" y="1185894"/>
            <a:ext cx="4665063" cy="27660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151;p2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Relationship between the number of rooms and cost</a:t>
            </a:r>
          </a:p>
        </p:txBody>
      </p:sp>
      <p:sp>
        <p:nvSpPr>
          <p:cNvPr id="204" name="Google Shape;152;p20"/>
          <p:cNvSpPr txBox="1"/>
          <p:nvPr>
            <p:ph type="body" sz="half" idx="1"/>
          </p:nvPr>
        </p:nvSpPr>
        <p:spPr>
          <a:xfrm>
            <a:off x="426349" y="1182787"/>
            <a:ext cx="3565406" cy="37257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The average cost of the house increases with the increase in the number of rooms. </a:t>
            </a:r>
          </a:p>
          <a:p>
            <a:pPr marL="0" indent="0">
              <a:buSzTx/>
              <a:buNone/>
              <a:defRPr sz="2000"/>
            </a:pPr>
          </a:p>
          <a:p>
            <a:pPr marL="0" indent="0">
              <a:buSzTx/>
              <a:buNone/>
              <a:defRPr sz="2000"/>
            </a:pPr>
            <a:r>
              <a:t>However, from a certain point in time, adding rooms does not lead to a significant increase in the cost</a:t>
            </a:r>
          </a:p>
        </p:txBody>
      </p:sp>
      <p:sp>
        <p:nvSpPr>
          <p:cNvPr id="205" name="Google Shape;162;p20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06" name="Screenshot 2024-07-12 at 5.55.47 PM.png" descr="Screenshot 2024-07-12 at 5.55.4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56843" y="1164921"/>
            <a:ext cx="4671647" cy="28079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09;p16"/>
          <p:cNvSpPr txBox="1"/>
          <p:nvPr>
            <p:ph type="title"/>
          </p:nvPr>
        </p:nvSpPr>
        <p:spPr>
          <a:xfrm>
            <a:off x="404329" y="493832"/>
            <a:ext cx="8229601" cy="413401"/>
          </a:xfrm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The purpose of this analysis</a:t>
            </a:r>
          </a:p>
        </p:txBody>
      </p:sp>
      <p:sp>
        <p:nvSpPr>
          <p:cNvPr id="114" name="Google Shape;110;p16"/>
          <p:cNvSpPr txBox="1"/>
          <p:nvPr>
            <p:ph type="body" idx="1"/>
          </p:nvPr>
        </p:nvSpPr>
        <p:spPr>
          <a:xfrm>
            <a:off x="509225" y="1269774"/>
            <a:ext cx="8290801" cy="3639001"/>
          </a:xfrm>
          <a:prstGeom prst="rect">
            <a:avLst/>
          </a:prstGeom>
        </p:spPr>
        <p:txBody>
          <a:bodyPr/>
          <a:lstStyle/>
          <a:p>
            <a:pPr/>
            <a:r>
              <a:t>To study the factors affecting the cost of housing in California</a:t>
            </a:r>
          </a:p>
        </p:txBody>
      </p:sp>
      <p:sp>
        <p:nvSpPr>
          <p:cNvPr id="115" name="Google Shape;111;p16"/>
          <p:cNvSpPr txBox="1"/>
          <p:nvPr>
            <p:ph type="sldNum" sz="quarter" idx="2"/>
          </p:nvPr>
        </p:nvSpPr>
        <p:spPr>
          <a:xfrm>
            <a:off x="8718075" y="4641567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151;p2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Geographical distribution of house prices</a:t>
            </a:r>
          </a:p>
        </p:txBody>
      </p:sp>
      <p:sp>
        <p:nvSpPr>
          <p:cNvPr id="209" name="Google Shape;152;p20"/>
          <p:cNvSpPr txBox="1"/>
          <p:nvPr>
            <p:ph type="body" sz="quarter" idx="1"/>
          </p:nvPr>
        </p:nvSpPr>
        <p:spPr>
          <a:xfrm>
            <a:off x="426349" y="3930507"/>
            <a:ext cx="8070703" cy="97798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2000"/>
            </a:lvl1pPr>
          </a:lstStyle>
          <a:p>
            <a:pPr/>
            <a:r>
              <a:t>Houses in coastal areas of California, such as San Francisco and Los Angeles, have a higher cost than other areas</a:t>
            </a:r>
          </a:p>
        </p:txBody>
      </p:sp>
      <p:sp>
        <p:nvSpPr>
          <p:cNvPr id="210" name="Google Shape;162;p20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11" name="Screenshot 2024-07-12 at 8.52.41 PM.png" descr="Screenshot 2024-07-12 at 8.52.4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57685" y="1051995"/>
            <a:ext cx="3772086" cy="27337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Screenshot 2024-07-12 at 8.56.43 PM.png" descr="Screenshot 2024-07-12 at 8.56.43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7877" y="1051995"/>
            <a:ext cx="4171600" cy="2733749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Line"/>
          <p:cNvSpPr/>
          <p:nvPr/>
        </p:nvSpPr>
        <p:spPr>
          <a:xfrm>
            <a:off x="869412" y="1932450"/>
            <a:ext cx="1269721" cy="37892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14" name="Line"/>
          <p:cNvSpPr/>
          <p:nvPr/>
        </p:nvSpPr>
        <p:spPr>
          <a:xfrm flipH="1">
            <a:off x="6958620" y="2235473"/>
            <a:ext cx="875775" cy="875775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15" name="San Francisco"/>
          <p:cNvSpPr txBox="1"/>
          <p:nvPr/>
        </p:nvSpPr>
        <p:spPr>
          <a:xfrm>
            <a:off x="474117" y="1927310"/>
            <a:ext cx="972732" cy="400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5083C1"/>
                </a:solidFill>
              </a:defRPr>
            </a:lvl1pPr>
          </a:lstStyle>
          <a:p>
            <a:pPr/>
            <a:r>
              <a:t>San Francisco</a:t>
            </a:r>
          </a:p>
        </p:txBody>
      </p:sp>
      <p:sp>
        <p:nvSpPr>
          <p:cNvPr id="216" name="Los…"/>
          <p:cNvSpPr txBox="1"/>
          <p:nvPr/>
        </p:nvSpPr>
        <p:spPr>
          <a:xfrm>
            <a:off x="7243102" y="1780935"/>
            <a:ext cx="972732" cy="4005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r">
              <a:defRPr>
                <a:solidFill>
                  <a:srgbClr val="5083C1"/>
                </a:solidFill>
              </a:defRPr>
            </a:pPr>
            <a:r>
              <a:t>Los</a:t>
            </a:r>
          </a:p>
          <a:p>
            <a:pPr algn="r">
              <a:defRPr>
                <a:solidFill>
                  <a:srgbClr val="5083C1"/>
                </a:solidFill>
              </a:defRPr>
            </a:pPr>
            <a:r>
              <a:t>Angeles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109;p16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Main conclusions:</a:t>
            </a:r>
          </a:p>
        </p:txBody>
      </p:sp>
      <p:sp>
        <p:nvSpPr>
          <p:cNvPr id="219" name="Google Shape;110;p16"/>
          <p:cNvSpPr txBox="1"/>
          <p:nvPr>
            <p:ph type="body" idx="1"/>
          </p:nvPr>
        </p:nvSpPr>
        <p:spPr>
          <a:xfrm>
            <a:off x="343224" y="1125000"/>
            <a:ext cx="8290802" cy="3639001"/>
          </a:xfrm>
          <a:prstGeom prst="rect">
            <a:avLst/>
          </a:prstGeom>
        </p:spPr>
        <p:txBody>
          <a:bodyPr/>
          <a:lstStyle/>
          <a:p>
            <a:pPr/>
            <a:r>
              <a:t>Average income is an important factor affecting the cost of housing. </a:t>
            </a:r>
          </a:p>
          <a:p>
            <a:pPr>
              <a:defRPr>
                <a:solidFill>
                  <a:schemeClr val="accent2"/>
                </a:solidFill>
              </a:defRPr>
            </a:pPr>
            <a:r>
              <a:t>Geographical location plays a significant role in determining the value of houses. </a:t>
            </a:r>
          </a:p>
          <a:p>
            <a:pPr>
              <a:defRPr>
                <a:solidFill>
                  <a:schemeClr val="accent2"/>
                </a:solidFill>
              </a:defRPr>
            </a:pPr>
            <a:r>
              <a:t>The number of rooms and the age of houses also affect their cost, but to a lesser extent.</a:t>
            </a:r>
          </a:p>
        </p:txBody>
      </p:sp>
      <p:sp>
        <p:nvSpPr>
          <p:cNvPr id="220" name="Google Shape;111;p16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109;p16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Main conclusions:</a:t>
            </a:r>
          </a:p>
        </p:txBody>
      </p:sp>
      <p:sp>
        <p:nvSpPr>
          <p:cNvPr id="223" name="Google Shape;110;p16"/>
          <p:cNvSpPr txBox="1"/>
          <p:nvPr>
            <p:ph type="body" idx="1"/>
          </p:nvPr>
        </p:nvSpPr>
        <p:spPr>
          <a:xfrm>
            <a:off x="343224" y="1125000"/>
            <a:ext cx="8290802" cy="3639001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2"/>
                </a:solidFill>
              </a:defRPr>
            </a:pPr>
            <a:r>
              <a:t>Average income is an important factor affecting the cost of housing. </a:t>
            </a:r>
          </a:p>
          <a:p>
            <a:pPr/>
            <a:r>
              <a:t>Geographical location plays a significant role in determining the value of houses. </a:t>
            </a:r>
          </a:p>
          <a:p>
            <a:pPr>
              <a:defRPr>
                <a:solidFill>
                  <a:schemeClr val="accent2"/>
                </a:solidFill>
              </a:defRPr>
            </a:pPr>
            <a:r>
              <a:t>The number of rooms and the age of houses also affect their cost, but to a lesser extent.</a:t>
            </a:r>
          </a:p>
        </p:txBody>
      </p:sp>
      <p:sp>
        <p:nvSpPr>
          <p:cNvPr id="224" name="Google Shape;111;p16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109;p16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Main conclusions:</a:t>
            </a:r>
          </a:p>
        </p:txBody>
      </p:sp>
      <p:sp>
        <p:nvSpPr>
          <p:cNvPr id="227" name="Google Shape;110;p16"/>
          <p:cNvSpPr txBox="1"/>
          <p:nvPr>
            <p:ph type="body" idx="1"/>
          </p:nvPr>
        </p:nvSpPr>
        <p:spPr>
          <a:xfrm>
            <a:off x="343224" y="1125000"/>
            <a:ext cx="8290802" cy="3639001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2"/>
                </a:solidFill>
              </a:defRPr>
            </a:pPr>
            <a:r>
              <a:t>Average income is an important factor affecting the cost of housing. </a:t>
            </a:r>
          </a:p>
          <a:p>
            <a:pPr/>
            <a:r>
              <a:rPr>
                <a:solidFill>
                  <a:schemeClr val="accent2"/>
                </a:solidFill>
              </a:rPr>
              <a:t>Geographical location plays a significant role in determining the value of houses.</a:t>
            </a:r>
            <a:r>
              <a:t> </a:t>
            </a:r>
          </a:p>
          <a:p>
            <a:pPr/>
            <a:r>
              <a:t>The number of rooms and the age of houses also affect their cost, but to a lesser extent.</a:t>
            </a:r>
          </a:p>
        </p:txBody>
      </p:sp>
      <p:sp>
        <p:nvSpPr>
          <p:cNvPr id="228" name="Google Shape;111;p16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57;p27"/>
          <p:cNvSpPr txBox="1"/>
          <p:nvPr>
            <p:ph type="title"/>
          </p:nvPr>
        </p:nvSpPr>
        <p:spPr>
          <a:xfrm>
            <a:off x="404329" y="493832"/>
            <a:ext cx="8229601" cy="413401"/>
          </a:xfrm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Conclusion - Further steps:</a:t>
            </a:r>
          </a:p>
        </p:txBody>
      </p:sp>
      <p:grpSp>
        <p:nvGrpSpPr>
          <p:cNvPr id="233" name="Google Shape;258;p27"/>
          <p:cNvGrpSpPr/>
          <p:nvPr/>
        </p:nvGrpSpPr>
        <p:grpSpPr>
          <a:xfrm>
            <a:off x="2699549" y="2662713"/>
            <a:ext cx="3744901" cy="614651"/>
            <a:chOff x="0" y="-15424"/>
            <a:chExt cx="3744900" cy="614649"/>
          </a:xfrm>
        </p:grpSpPr>
        <p:sp>
          <p:nvSpPr>
            <p:cNvPr id="231" name="Rectangle"/>
            <p:cNvSpPr/>
            <p:nvPr/>
          </p:nvSpPr>
          <p:spPr>
            <a:xfrm>
              <a:off x="-1" y="0"/>
              <a:ext cx="3744902" cy="583800"/>
            </a:xfrm>
            <a:prstGeom prst="rect">
              <a:avLst/>
            </a:prstGeom>
            <a:noFill/>
            <a:ln w="19050" cap="rnd">
              <a:solidFill>
                <a:srgbClr val="FFFFFF"/>
              </a:solidFill>
              <a:prstDash val="lgDash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Cousine"/>
                  <a:ea typeface="Cousine"/>
                  <a:cs typeface="Cousine"/>
                  <a:sym typeface="Cousine"/>
                </a:defRPr>
              </a:pPr>
            </a:p>
          </p:txBody>
        </p:sp>
        <p:sp>
          <p:nvSpPr>
            <p:cNvPr id="232" name="Investigate long-term trends in housing prices"/>
            <p:cNvSpPr txBox="1"/>
            <p:nvPr/>
          </p:nvSpPr>
          <p:spPr>
            <a:xfrm>
              <a:off x="9524" y="-15425"/>
              <a:ext cx="3725852" cy="6146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  <a:latin typeface="Cousine"/>
                  <a:ea typeface="Cousine"/>
                  <a:cs typeface="Cousine"/>
                  <a:sym typeface="Cousine"/>
                </a:defRPr>
              </a:lvl1pPr>
            </a:lstStyle>
            <a:p>
              <a:pPr/>
              <a:r>
                <a:t>Investigate long-term trends in housing prices</a:t>
              </a:r>
            </a:p>
          </p:txBody>
        </p:sp>
      </p:grpSp>
      <p:grpSp>
        <p:nvGrpSpPr>
          <p:cNvPr id="236" name="Google Shape;259;p27"/>
          <p:cNvGrpSpPr/>
          <p:nvPr/>
        </p:nvGrpSpPr>
        <p:grpSpPr>
          <a:xfrm>
            <a:off x="2369964" y="3954938"/>
            <a:ext cx="4404071" cy="976742"/>
            <a:chOff x="0" y="-145091"/>
            <a:chExt cx="4404069" cy="976741"/>
          </a:xfrm>
        </p:grpSpPr>
        <p:sp>
          <p:nvSpPr>
            <p:cNvPr id="234" name="Rectangle"/>
            <p:cNvSpPr/>
            <p:nvPr/>
          </p:nvSpPr>
          <p:spPr>
            <a:xfrm>
              <a:off x="-1" y="0"/>
              <a:ext cx="4404071" cy="686560"/>
            </a:xfrm>
            <a:prstGeom prst="rect">
              <a:avLst/>
            </a:prstGeom>
            <a:noFill/>
            <a:ln w="19050" cap="rnd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Cousine"/>
                  <a:ea typeface="Cousine"/>
                  <a:cs typeface="Cousine"/>
                  <a:sym typeface="Cousine"/>
                </a:defRPr>
              </a:pPr>
            </a:p>
          </p:txBody>
        </p:sp>
        <p:sp>
          <p:nvSpPr>
            <p:cNvPr id="235" name="Application of linear regression to predict the cost of housing based on average income, age of houses and other factors."/>
            <p:cNvSpPr txBox="1"/>
            <p:nvPr/>
          </p:nvSpPr>
          <p:spPr>
            <a:xfrm>
              <a:off x="11201" y="-145092"/>
              <a:ext cx="4381668" cy="9767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  <a:latin typeface="Cousine"/>
                  <a:ea typeface="Cousine"/>
                  <a:cs typeface="Cousine"/>
                  <a:sym typeface="Cousine"/>
                </a:defRPr>
              </a:lvl1pPr>
            </a:lstStyle>
            <a:p>
              <a:pPr/>
              <a:r>
                <a:t>Application of linear regression to predict the cost of housing based on average income, age of houses and other factors.</a:t>
              </a:r>
            </a:p>
          </p:txBody>
        </p:sp>
      </p:grpSp>
      <p:sp>
        <p:nvSpPr>
          <p:cNvPr id="243" name="Google Shape;260;p27"/>
          <p:cNvSpPr/>
          <p:nvPr/>
        </p:nvSpPr>
        <p:spPr>
          <a:xfrm>
            <a:off x="4571999" y="1927973"/>
            <a:ext cx="1" cy="7346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cap="rnd">
            <a:solidFill>
              <a:srgbClr val="FFFFFF"/>
            </a:solidFill>
            <a:headEnd type="oval"/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244" name="Google Shape;262;p27"/>
          <p:cNvSpPr/>
          <p:nvPr/>
        </p:nvSpPr>
        <p:spPr>
          <a:xfrm>
            <a:off x="4571999" y="3277419"/>
            <a:ext cx="1" cy="6773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21600" y="7200"/>
                  <a:pt x="21600" y="14400"/>
                  <a:pt x="21600" y="21600"/>
                </a:cubicBezTo>
              </a:path>
            </a:pathLst>
          </a:custGeom>
          <a:ln cap="rnd">
            <a:solidFill>
              <a:srgbClr val="FFFFFF"/>
            </a:solidFill>
            <a:headEnd type="oval"/>
            <a:tailEnd type="triangle"/>
          </a:ln>
        </p:spPr>
        <p:txBody>
          <a:bodyPr/>
          <a:lstStyle/>
          <a:p>
            <a:pPr/>
          </a:p>
        </p:txBody>
      </p:sp>
      <p:grpSp>
        <p:nvGrpSpPr>
          <p:cNvPr id="241" name="Google Shape;261;p27"/>
          <p:cNvGrpSpPr/>
          <p:nvPr/>
        </p:nvGrpSpPr>
        <p:grpSpPr>
          <a:xfrm>
            <a:off x="1949386" y="924785"/>
            <a:ext cx="5245228" cy="1003203"/>
            <a:chOff x="0" y="-92756"/>
            <a:chExt cx="5245227" cy="1003202"/>
          </a:xfrm>
        </p:grpSpPr>
        <p:sp>
          <p:nvSpPr>
            <p:cNvPr id="239" name="Rectangle"/>
            <p:cNvSpPr/>
            <p:nvPr/>
          </p:nvSpPr>
          <p:spPr>
            <a:xfrm>
              <a:off x="-1" y="0"/>
              <a:ext cx="5245229" cy="817690"/>
            </a:xfrm>
            <a:prstGeom prst="rect">
              <a:avLst/>
            </a:prstGeom>
            <a:noFill/>
            <a:ln w="19050" cap="rnd">
              <a:solidFill>
                <a:srgbClr val="FFFFFF"/>
              </a:solidFill>
              <a:prstDash val="dash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Cousine"/>
                  <a:ea typeface="Cousine"/>
                  <a:cs typeface="Cousine"/>
                  <a:sym typeface="Cousine"/>
                </a:defRPr>
              </a:pPr>
            </a:p>
          </p:txBody>
        </p:sp>
        <p:sp>
          <p:nvSpPr>
            <p:cNvPr id="240" name="Conduct a more detailed analysis, taking into account additional factors such as the level of education, availability of jobs, etc."/>
            <p:cNvSpPr txBox="1"/>
            <p:nvPr/>
          </p:nvSpPr>
          <p:spPr>
            <a:xfrm>
              <a:off x="13340" y="-92757"/>
              <a:ext cx="5218547" cy="10032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  <a:latin typeface="Cousine"/>
                  <a:ea typeface="Cousine"/>
                  <a:cs typeface="Cousine"/>
                  <a:sym typeface="Cousine"/>
                </a:defRPr>
              </a:lvl1pPr>
            </a:lstStyle>
            <a:p>
              <a:pPr/>
              <a:r>
                <a:t>Conduct a more detailed analysis, taking into account additional factors such as the level of education, availability of jobs, etc.</a:t>
              </a:r>
            </a:p>
          </p:txBody>
        </p:sp>
      </p:grpSp>
      <p:sp>
        <p:nvSpPr>
          <p:cNvPr id="242" name="Google Shape;263;p27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57;p27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4944">
              <a:defRPr sz="1520"/>
            </a:lvl1pPr>
          </a:lstStyle>
          <a:p>
            <a:pPr/>
            <a:r>
              <a:t>Conclusion - Further steps:</a:t>
            </a:r>
          </a:p>
        </p:txBody>
      </p:sp>
      <p:grpSp>
        <p:nvGrpSpPr>
          <p:cNvPr id="249" name="Google Shape;258;p27"/>
          <p:cNvGrpSpPr/>
          <p:nvPr/>
        </p:nvGrpSpPr>
        <p:grpSpPr>
          <a:xfrm>
            <a:off x="2308355" y="3807646"/>
            <a:ext cx="4421550" cy="725709"/>
            <a:chOff x="0" y="-18212"/>
            <a:chExt cx="4421549" cy="725708"/>
          </a:xfrm>
        </p:grpSpPr>
        <p:sp>
          <p:nvSpPr>
            <p:cNvPr id="247" name="Rectangle"/>
            <p:cNvSpPr/>
            <p:nvPr/>
          </p:nvSpPr>
          <p:spPr>
            <a:xfrm>
              <a:off x="-1" y="0"/>
              <a:ext cx="4421551" cy="689285"/>
            </a:xfrm>
            <a:prstGeom prst="rect">
              <a:avLst/>
            </a:prstGeom>
            <a:noFill/>
            <a:ln w="19050" cap="rnd">
              <a:solidFill>
                <a:srgbClr val="FFFFFF"/>
              </a:solidFill>
              <a:prstDash val="lgDash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Cousine"/>
                  <a:ea typeface="Cousine"/>
                  <a:cs typeface="Cousine"/>
                  <a:sym typeface="Cousine"/>
                </a:defRPr>
              </a:pPr>
            </a:p>
          </p:txBody>
        </p:sp>
        <p:sp>
          <p:nvSpPr>
            <p:cNvPr id="248" name="Use of heat maps to visualize the distribution of housing cost and income by region"/>
            <p:cNvSpPr txBox="1"/>
            <p:nvPr/>
          </p:nvSpPr>
          <p:spPr>
            <a:xfrm>
              <a:off x="11245" y="-18213"/>
              <a:ext cx="4399059" cy="72571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  <a:latin typeface="Cousine"/>
                  <a:ea typeface="Cousine"/>
                  <a:cs typeface="Cousine"/>
                  <a:sym typeface="Cousine"/>
                </a:defRPr>
              </a:lvl1pPr>
            </a:lstStyle>
            <a:p>
              <a:pPr/>
              <a:r>
                <a:t>Use of heat maps to visualize the distribution of housing cost and income by region</a:t>
              </a:r>
            </a:p>
          </p:txBody>
        </p:sp>
      </p:grpSp>
      <p:sp>
        <p:nvSpPr>
          <p:cNvPr id="256" name="Google Shape;260;p27"/>
          <p:cNvSpPr/>
          <p:nvPr/>
        </p:nvSpPr>
        <p:spPr>
          <a:xfrm>
            <a:off x="4519129" y="2805050"/>
            <a:ext cx="1" cy="10025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cap="rnd">
            <a:solidFill>
              <a:srgbClr val="FFFFFF"/>
            </a:solidFill>
            <a:headEnd type="oval"/>
            <a:tailEnd type="triangle"/>
          </a:ln>
        </p:spPr>
        <p:txBody>
          <a:bodyPr/>
          <a:lstStyle/>
          <a:p>
            <a:pPr/>
          </a:p>
        </p:txBody>
      </p:sp>
      <p:grpSp>
        <p:nvGrpSpPr>
          <p:cNvPr id="253" name="Google Shape;261;p27"/>
          <p:cNvGrpSpPr/>
          <p:nvPr/>
        </p:nvGrpSpPr>
        <p:grpSpPr>
          <a:xfrm>
            <a:off x="1896516" y="1801862"/>
            <a:ext cx="5245228" cy="1003204"/>
            <a:chOff x="0" y="-92756"/>
            <a:chExt cx="5245227" cy="1003202"/>
          </a:xfrm>
        </p:grpSpPr>
        <p:sp>
          <p:nvSpPr>
            <p:cNvPr id="251" name="Rectangle"/>
            <p:cNvSpPr/>
            <p:nvPr/>
          </p:nvSpPr>
          <p:spPr>
            <a:xfrm>
              <a:off x="-1" y="0"/>
              <a:ext cx="5245229" cy="817690"/>
            </a:xfrm>
            <a:prstGeom prst="rect">
              <a:avLst/>
            </a:prstGeom>
            <a:noFill/>
            <a:ln w="19050" cap="rnd">
              <a:solidFill>
                <a:srgbClr val="FFFFFF"/>
              </a:solidFill>
              <a:prstDash val="dash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2400">
                  <a:solidFill>
                    <a:srgbClr val="FFFFFF"/>
                  </a:solidFill>
                  <a:latin typeface="Cousine"/>
                  <a:ea typeface="Cousine"/>
                  <a:cs typeface="Cousine"/>
                  <a:sym typeface="Cousine"/>
                </a:defRPr>
              </a:pPr>
            </a:p>
          </p:txBody>
        </p:sp>
        <p:sp>
          <p:nvSpPr>
            <p:cNvPr id="252" name="Application of cluster analysis to identify areas with similar characteristics."/>
            <p:cNvSpPr txBox="1"/>
            <p:nvPr/>
          </p:nvSpPr>
          <p:spPr>
            <a:xfrm>
              <a:off x="13340" y="-92757"/>
              <a:ext cx="5218547" cy="10032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Autofit/>
            </a:bodyPr>
            <a:lstStyle>
              <a:lvl1pPr algn="ctr">
                <a:defRPr>
                  <a:solidFill>
                    <a:srgbClr val="FFFFFF"/>
                  </a:solidFill>
                  <a:latin typeface="Cousine"/>
                  <a:ea typeface="Cousine"/>
                  <a:cs typeface="Cousine"/>
                  <a:sym typeface="Cousine"/>
                </a:defRPr>
              </a:lvl1pPr>
            </a:lstStyle>
            <a:p>
              <a:pPr/>
              <a:r>
                <a:t>Application of cluster analysis to identify areas with similar characteristics.</a:t>
              </a:r>
            </a:p>
          </p:txBody>
        </p:sp>
      </p:grpSp>
      <p:sp>
        <p:nvSpPr>
          <p:cNvPr id="254" name="Google Shape;263;p27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7" name="Google Shape;260;p27"/>
          <p:cNvSpPr/>
          <p:nvPr/>
        </p:nvSpPr>
        <p:spPr>
          <a:xfrm>
            <a:off x="4514040" y="1074039"/>
            <a:ext cx="9733" cy="729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ln cap="rnd">
            <a:solidFill>
              <a:srgbClr val="FFFFFF"/>
            </a:solidFill>
            <a:headEnd type="oval"/>
            <a:tailEnd type="triangle"/>
          </a:ln>
        </p:spPr>
        <p:txBody>
          <a:bodyPr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329;p33"/>
          <p:cNvSpPr txBox="1"/>
          <p:nvPr>
            <p:ph type="title" idx="4294967295"/>
          </p:nvPr>
        </p:nvSpPr>
        <p:spPr>
          <a:xfrm>
            <a:off x="878657" y="1440024"/>
            <a:ext cx="7772401" cy="1159802"/>
          </a:xfrm>
          <a:prstGeom prst="rect">
            <a:avLst/>
          </a:prstGeom>
        </p:spPr>
        <p:txBody>
          <a:bodyPr/>
          <a:lstStyle>
            <a:lvl1pPr>
              <a:defRPr b="1" sz="6000"/>
            </a:lvl1pPr>
          </a:lstStyle>
          <a:p>
            <a:pPr/>
            <a:r>
              <a:t>Thanks!</a:t>
            </a:r>
          </a:p>
        </p:txBody>
      </p:sp>
      <p:sp>
        <p:nvSpPr>
          <p:cNvPr id="260" name="Google Shape;330;p33"/>
          <p:cNvSpPr txBox="1"/>
          <p:nvPr>
            <p:ph type="body" sz="quarter" idx="4294967295"/>
          </p:nvPr>
        </p:nvSpPr>
        <p:spPr>
          <a:xfrm>
            <a:off x="878657" y="2444294"/>
            <a:ext cx="6593700" cy="7848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3300"/>
            </a:lvl1pPr>
          </a:lstStyle>
          <a:p>
            <a:pPr/>
            <a:r>
              <a:t>ANY QUESTIONS?</a:t>
            </a:r>
          </a:p>
        </p:txBody>
      </p:sp>
      <p:sp>
        <p:nvSpPr>
          <p:cNvPr id="261" name="Google Shape;332;p33"/>
          <p:cNvSpPr txBox="1"/>
          <p:nvPr>
            <p:ph type="sldNum" sz="quarter" idx="2"/>
          </p:nvPr>
        </p:nvSpPr>
        <p:spPr>
          <a:xfrm>
            <a:off x="8647444" y="4641567"/>
            <a:ext cx="336814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42;p19"/>
          <p:cNvSpPr txBox="1"/>
          <p:nvPr>
            <p:ph type="title"/>
          </p:nvPr>
        </p:nvSpPr>
        <p:spPr>
          <a:xfrm>
            <a:off x="404329" y="493832"/>
            <a:ext cx="8229601" cy="1570688"/>
          </a:xfrm>
          <a:prstGeom prst="rect">
            <a:avLst/>
          </a:prstGeom>
        </p:spPr>
        <p:txBody>
          <a:bodyPr/>
          <a:lstStyle/>
          <a:p>
            <a:pPr/>
            <a:r>
              <a:t>Data Preprocessing</a:t>
            </a:r>
          </a:p>
          <a:p>
            <a:pPr algn="ctr"/>
          </a:p>
          <a:p>
            <a:pPr algn="ctr"/>
            <a:r>
              <a:t>The data set contains</a:t>
            </a:r>
          </a:p>
        </p:txBody>
      </p:sp>
      <p:sp>
        <p:nvSpPr>
          <p:cNvPr id="118" name="Google Shape;143;p19"/>
          <p:cNvSpPr txBox="1"/>
          <p:nvPr>
            <p:ph type="body" sz="quarter" idx="1"/>
          </p:nvPr>
        </p:nvSpPr>
        <p:spPr>
          <a:xfrm>
            <a:off x="457199" y="2077579"/>
            <a:ext cx="2631902" cy="2504864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2500"/>
            </a:pPr>
            <a:r>
              <a:t>9</a:t>
            </a:r>
          </a:p>
          <a:p>
            <a:pPr marL="0" indent="0" algn="ctr">
              <a:buSzTx/>
              <a:buNone/>
            </a:pPr>
            <a:r>
              <a:rPr b="1"/>
              <a:t>columns</a:t>
            </a:r>
          </a:p>
        </p:txBody>
      </p:sp>
      <p:sp>
        <p:nvSpPr>
          <p:cNvPr id="119" name="Google Shape;144;p19"/>
          <p:cNvSpPr txBox="1"/>
          <p:nvPr>
            <p:ph type="body" idx="21"/>
          </p:nvPr>
        </p:nvSpPr>
        <p:spPr>
          <a:xfrm>
            <a:off x="3223964" y="2077579"/>
            <a:ext cx="2631901" cy="250486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algn="ctr">
              <a:buSzTx/>
              <a:buNone/>
              <a:defRPr b="1" sz="2500"/>
            </a:pPr>
            <a:r>
              <a:t>20,640</a:t>
            </a:r>
          </a:p>
          <a:p>
            <a:pPr marL="0" indent="0" algn="ctr">
              <a:buSzTx/>
              <a:buNone/>
              <a:defRPr sz="1800"/>
            </a:pPr>
            <a:r>
              <a:t>rows</a:t>
            </a:r>
          </a:p>
        </p:txBody>
      </p:sp>
      <p:sp>
        <p:nvSpPr>
          <p:cNvPr id="120" name="Google Shape;145;p19"/>
          <p:cNvSpPr txBox="1"/>
          <p:nvPr>
            <p:ph type="body" idx="22"/>
          </p:nvPr>
        </p:nvSpPr>
        <p:spPr>
          <a:xfrm>
            <a:off x="5990726" y="2077579"/>
            <a:ext cx="2631901" cy="250486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algn="ctr">
              <a:buSzTx/>
              <a:buNone/>
              <a:defRPr b="1" sz="2500"/>
            </a:pPr>
            <a:r>
              <a:t>0</a:t>
            </a:r>
          </a:p>
          <a:p>
            <a:pPr marL="0" indent="0" algn="ctr">
              <a:buSzTx/>
              <a:buNone/>
              <a:defRPr sz="1800"/>
            </a:pPr>
            <a:r>
              <a:t>NaN</a:t>
            </a:r>
          </a:p>
        </p:txBody>
      </p:sp>
      <p:sp>
        <p:nvSpPr>
          <p:cNvPr id="121" name="Google Shape;146;p19"/>
          <p:cNvSpPr txBox="1"/>
          <p:nvPr>
            <p:ph type="sldNum" sz="quarter" idx="2"/>
          </p:nvPr>
        </p:nvSpPr>
        <p:spPr>
          <a:xfrm>
            <a:off x="8718075" y="4641567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34;p18"/>
          <p:cNvSpPr txBox="1"/>
          <p:nvPr>
            <p:ph type="body" sz="half" idx="1"/>
          </p:nvPr>
        </p:nvSpPr>
        <p:spPr>
          <a:xfrm>
            <a:off x="420777" y="1239802"/>
            <a:ext cx="3994501" cy="372570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MedInc: average income in the area (in tens of thousands of dollars)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HouseAge: age of houses in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AveRooms: average number of rooms in the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AveBedrms: average number of bedrooms in the house</a:t>
            </a:r>
            <a:endParaRPr b="1"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24" name="Google Shape;135;p18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288036" indent="-240029" defTabSz="576072">
              <a:spcBef>
                <a:spcPts val="300"/>
              </a:spcBef>
              <a:buClr>
                <a:srgbClr val="FFFFFF"/>
              </a:buClr>
              <a:buSzPts val="1500"/>
              <a:buFont typeface="Helvetica"/>
              <a:buChar char="▪"/>
              <a:defRPr sz="1512"/>
            </a:lvl1pPr>
          </a:lstStyle>
          <a:p>
            <a:pPr/>
            <a:r>
              <a:t>Columns</a:t>
            </a:r>
          </a:p>
        </p:txBody>
      </p:sp>
      <p:sp>
        <p:nvSpPr>
          <p:cNvPr id="125" name="Google Shape;136;p18"/>
          <p:cNvSpPr txBox="1"/>
          <p:nvPr>
            <p:ph type="body" idx="21"/>
          </p:nvPr>
        </p:nvSpPr>
        <p:spPr>
          <a:xfrm>
            <a:off x="4731380" y="1239802"/>
            <a:ext cx="3994501" cy="37257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Population: population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AveOccup: average number of tenants per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Latitude: latitude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Longitude: length of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MedHouseVal: the median cost of a house in the area (in hundreds of thousands of dollars)</a:t>
            </a:r>
          </a:p>
        </p:txBody>
      </p:sp>
      <p:sp>
        <p:nvSpPr>
          <p:cNvPr id="126" name="Google Shape;137;p18"/>
          <p:cNvSpPr txBox="1"/>
          <p:nvPr>
            <p:ph type="sldNum" sz="quarter" idx="2"/>
          </p:nvPr>
        </p:nvSpPr>
        <p:spPr>
          <a:xfrm>
            <a:off x="8718075" y="4641567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34;p18"/>
          <p:cNvSpPr txBox="1"/>
          <p:nvPr>
            <p:ph type="body" sz="half" idx="1"/>
          </p:nvPr>
        </p:nvSpPr>
        <p:spPr>
          <a:xfrm>
            <a:off x="420777" y="1239802"/>
            <a:ext cx="3994501" cy="372570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MedInc: average income in the area (in tens of thousands of dollars)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HouseAge: age of houses in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AveRooms: average number of rooms in the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AveBedrms: average number of bedrooms in the house</a:t>
            </a:r>
            <a:endParaRPr b="1"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29" name="Google Shape;135;p18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288036" indent="-240029" defTabSz="576072">
              <a:spcBef>
                <a:spcPts val="300"/>
              </a:spcBef>
              <a:buClr>
                <a:srgbClr val="FFFFFF"/>
              </a:buClr>
              <a:buSzPts val="1500"/>
              <a:buFont typeface="Helvetica"/>
              <a:buChar char="▪"/>
              <a:defRPr sz="1512"/>
            </a:lvl1pPr>
          </a:lstStyle>
          <a:p>
            <a:pPr/>
            <a:r>
              <a:t>Columns</a:t>
            </a:r>
          </a:p>
        </p:txBody>
      </p:sp>
      <p:sp>
        <p:nvSpPr>
          <p:cNvPr id="130" name="Google Shape;136;p18"/>
          <p:cNvSpPr txBox="1"/>
          <p:nvPr>
            <p:ph type="body" idx="21"/>
          </p:nvPr>
        </p:nvSpPr>
        <p:spPr>
          <a:xfrm>
            <a:off x="4731380" y="1239802"/>
            <a:ext cx="3994501" cy="37257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Population: population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AveOccup: average number of tenants per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Latitude: latitude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Longitude: length of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MedHouseVal: the median cost of a house in the area (in hundreds of thousands of dollars)</a:t>
            </a:r>
          </a:p>
        </p:txBody>
      </p:sp>
      <p:sp>
        <p:nvSpPr>
          <p:cNvPr id="131" name="Google Shape;137;p18"/>
          <p:cNvSpPr txBox="1"/>
          <p:nvPr>
            <p:ph type="sldNum" sz="quarter" idx="2"/>
          </p:nvPr>
        </p:nvSpPr>
        <p:spPr>
          <a:xfrm>
            <a:off x="8718075" y="4641567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4;p18"/>
          <p:cNvSpPr txBox="1"/>
          <p:nvPr>
            <p:ph type="body" sz="half" idx="1"/>
          </p:nvPr>
        </p:nvSpPr>
        <p:spPr>
          <a:xfrm>
            <a:off x="420777" y="1239802"/>
            <a:ext cx="3994501" cy="372570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MedInc: average income in the area (in tens of thousands of dollars)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HouseAge: age of houses in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AveRooms: average number of rooms in the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AveBedrms: average number of bedrooms in the house</a:t>
            </a:r>
            <a:endParaRPr b="1"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34" name="Google Shape;135;p18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288036" indent="-240029" defTabSz="576072">
              <a:spcBef>
                <a:spcPts val="300"/>
              </a:spcBef>
              <a:buClr>
                <a:srgbClr val="FFFFFF"/>
              </a:buClr>
              <a:buSzPts val="1500"/>
              <a:buFont typeface="Helvetica"/>
              <a:buChar char="▪"/>
              <a:defRPr sz="1512"/>
            </a:lvl1pPr>
          </a:lstStyle>
          <a:p>
            <a:pPr/>
            <a:r>
              <a:t>Columns</a:t>
            </a:r>
          </a:p>
        </p:txBody>
      </p:sp>
      <p:sp>
        <p:nvSpPr>
          <p:cNvPr id="135" name="Google Shape;136;p18"/>
          <p:cNvSpPr txBox="1"/>
          <p:nvPr>
            <p:ph type="body" idx="21"/>
          </p:nvPr>
        </p:nvSpPr>
        <p:spPr>
          <a:xfrm>
            <a:off x="4731380" y="1239802"/>
            <a:ext cx="3994501" cy="37257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Population: population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AveOccup: average number of tenants per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Latitude: latitude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Longitude: length of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MedHouseVal: the median cost of a house in the area (in hundreds of thousands of dollars)</a:t>
            </a:r>
          </a:p>
        </p:txBody>
      </p:sp>
      <p:sp>
        <p:nvSpPr>
          <p:cNvPr id="136" name="Google Shape;137;p18"/>
          <p:cNvSpPr txBox="1"/>
          <p:nvPr>
            <p:ph type="sldNum" sz="quarter" idx="2"/>
          </p:nvPr>
        </p:nvSpPr>
        <p:spPr>
          <a:xfrm>
            <a:off x="8718075" y="4641567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4;p18"/>
          <p:cNvSpPr txBox="1"/>
          <p:nvPr>
            <p:ph type="body" sz="half" idx="1"/>
          </p:nvPr>
        </p:nvSpPr>
        <p:spPr>
          <a:xfrm>
            <a:off x="420777" y="1239802"/>
            <a:ext cx="3994501" cy="372570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MedInc: average income in the area (in tens of thousands of dollars)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HouseAge: age of houses in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AveRooms: average number of rooms in the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AveBedrms: average number of bedrooms in the house</a:t>
            </a:r>
            <a:endParaRPr b="1"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39" name="Google Shape;135;p18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288036" indent="-240029" defTabSz="576072">
              <a:spcBef>
                <a:spcPts val="300"/>
              </a:spcBef>
              <a:buClr>
                <a:srgbClr val="FFFFFF"/>
              </a:buClr>
              <a:buSzPts val="1500"/>
              <a:buFont typeface="Helvetica"/>
              <a:buChar char="▪"/>
              <a:defRPr sz="1512"/>
            </a:lvl1pPr>
          </a:lstStyle>
          <a:p>
            <a:pPr/>
            <a:r>
              <a:t>Columns</a:t>
            </a:r>
          </a:p>
        </p:txBody>
      </p:sp>
      <p:sp>
        <p:nvSpPr>
          <p:cNvPr id="140" name="Google Shape;136;p18"/>
          <p:cNvSpPr txBox="1"/>
          <p:nvPr>
            <p:ph type="body" idx="21"/>
          </p:nvPr>
        </p:nvSpPr>
        <p:spPr>
          <a:xfrm>
            <a:off x="4731380" y="1239802"/>
            <a:ext cx="3994501" cy="37257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Population: population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AveOccup: average number of tenants per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Latitude: latitude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Longitude: length of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MedHouseVal: the median cost of a house in the area (in hundreds of thousands of dollars)</a:t>
            </a:r>
          </a:p>
        </p:txBody>
      </p:sp>
      <p:sp>
        <p:nvSpPr>
          <p:cNvPr id="141" name="Google Shape;137;p18"/>
          <p:cNvSpPr txBox="1"/>
          <p:nvPr>
            <p:ph type="sldNum" sz="quarter" idx="2"/>
          </p:nvPr>
        </p:nvSpPr>
        <p:spPr>
          <a:xfrm>
            <a:off x="8718075" y="4641567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34;p18"/>
          <p:cNvSpPr txBox="1"/>
          <p:nvPr>
            <p:ph type="body" sz="half" idx="1"/>
          </p:nvPr>
        </p:nvSpPr>
        <p:spPr>
          <a:xfrm>
            <a:off x="420777" y="1239802"/>
            <a:ext cx="3994501" cy="372570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MedInc: average income in the area (in tens of thousands of dollars)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HouseAge: age of houses in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AveRooms: average number of rooms in the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AveBedrms: average number of bedrooms in the house</a:t>
            </a:r>
            <a:endParaRPr b="1"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44" name="Google Shape;135;p18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288036" indent="-240029" defTabSz="576072">
              <a:spcBef>
                <a:spcPts val="300"/>
              </a:spcBef>
              <a:buClr>
                <a:srgbClr val="FFFFFF"/>
              </a:buClr>
              <a:buSzPts val="1500"/>
              <a:buFont typeface="Helvetica"/>
              <a:buChar char="▪"/>
              <a:defRPr sz="1512"/>
            </a:lvl1pPr>
          </a:lstStyle>
          <a:p>
            <a:pPr/>
            <a:r>
              <a:t>Columns</a:t>
            </a:r>
          </a:p>
        </p:txBody>
      </p:sp>
      <p:sp>
        <p:nvSpPr>
          <p:cNvPr id="145" name="Google Shape;136;p18"/>
          <p:cNvSpPr txBox="1"/>
          <p:nvPr>
            <p:ph type="body" idx="21"/>
          </p:nvPr>
        </p:nvSpPr>
        <p:spPr>
          <a:xfrm>
            <a:off x="4731380" y="1239802"/>
            <a:ext cx="3994501" cy="37257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Population: population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AveOccup: average number of tenants per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Latitude: latitude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Longitude: length of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MedHouseVal: the median cost of a house in the area (in hundreds of thousands of dollars)</a:t>
            </a:r>
          </a:p>
        </p:txBody>
      </p:sp>
      <p:sp>
        <p:nvSpPr>
          <p:cNvPr id="146" name="Google Shape;137;p18"/>
          <p:cNvSpPr txBox="1"/>
          <p:nvPr>
            <p:ph type="sldNum" sz="quarter" idx="2"/>
          </p:nvPr>
        </p:nvSpPr>
        <p:spPr>
          <a:xfrm>
            <a:off x="8718075" y="4641567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34;p18"/>
          <p:cNvSpPr txBox="1"/>
          <p:nvPr>
            <p:ph type="body" sz="half" idx="1"/>
          </p:nvPr>
        </p:nvSpPr>
        <p:spPr>
          <a:xfrm>
            <a:off x="420777" y="1239802"/>
            <a:ext cx="3994501" cy="3725702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MedInc: average income in the area (in tens of thousands of dollars)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HouseAge: age of houses in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AveRooms: average number of rooms in the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AveBedrms: average number of bedrooms in the house</a:t>
            </a:r>
            <a:endParaRPr b="1"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49" name="Google Shape;135;p18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marL="288036" indent="-240029" defTabSz="576072">
              <a:spcBef>
                <a:spcPts val="300"/>
              </a:spcBef>
              <a:buClr>
                <a:srgbClr val="FFFFFF"/>
              </a:buClr>
              <a:buSzPts val="1500"/>
              <a:buFont typeface="Helvetica"/>
              <a:buChar char="▪"/>
              <a:defRPr sz="1512"/>
            </a:lvl1pPr>
          </a:lstStyle>
          <a:p>
            <a:pPr/>
            <a:r>
              <a:t>Columns</a:t>
            </a:r>
          </a:p>
        </p:txBody>
      </p:sp>
      <p:sp>
        <p:nvSpPr>
          <p:cNvPr id="150" name="Google Shape;136;p18"/>
          <p:cNvSpPr txBox="1"/>
          <p:nvPr>
            <p:ph type="body" idx="21"/>
          </p:nvPr>
        </p:nvSpPr>
        <p:spPr>
          <a:xfrm>
            <a:off x="4731380" y="1239802"/>
            <a:ext cx="3994501" cy="37257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Population: population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AveOccup: average number of tenants per house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Latitude: latitude of the district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Longitude: length of the area</a:t>
            </a: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endParaRPr sz="1300">
              <a:latin typeface="Courier"/>
              <a:ea typeface="Courier"/>
              <a:cs typeface="Courier"/>
              <a:sym typeface="Courier"/>
            </a:endParaRPr>
          </a:p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chemeClr val="accent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300">
                <a:latin typeface="Courier"/>
                <a:ea typeface="Courier"/>
                <a:cs typeface="Courier"/>
                <a:sym typeface="Courier"/>
              </a:rPr>
              <a:t>MedHouseVal: the median cost of a house in the area (in hundreds of thousands of dollars)</a:t>
            </a:r>
          </a:p>
        </p:txBody>
      </p:sp>
      <p:sp>
        <p:nvSpPr>
          <p:cNvPr id="151" name="Google Shape;137;p18"/>
          <p:cNvSpPr txBox="1"/>
          <p:nvPr>
            <p:ph type="sldNum" sz="quarter" idx="2"/>
          </p:nvPr>
        </p:nvSpPr>
        <p:spPr>
          <a:xfrm>
            <a:off x="8718075" y="4641567"/>
            <a:ext cx="266183" cy="3352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Valentine template">
  <a:themeElements>
    <a:clrScheme name="Valentine template">
      <a:dk1>
        <a:srgbClr val="000000"/>
      </a:dk1>
      <a:lt1>
        <a:srgbClr val="3D85C6"/>
      </a:lt1>
      <a:dk2>
        <a:srgbClr val="A7A7A7"/>
      </a:dk2>
      <a:lt2>
        <a:srgbClr val="535353"/>
      </a:lt2>
      <a:accent1>
        <a:srgbClr val="3D85C6"/>
      </a:accent1>
      <a:accent2>
        <a:srgbClr val="6FA8DC"/>
      </a:accent2>
      <a:accent3>
        <a:srgbClr val="9FC5E8"/>
      </a:accent3>
      <a:accent4>
        <a:srgbClr val="CFE2F3"/>
      </a:accent4>
      <a:accent5>
        <a:srgbClr val="D9D9D9"/>
      </a:accent5>
      <a:accent6>
        <a:srgbClr val="999999"/>
      </a:accent6>
      <a:hlink>
        <a:srgbClr val="0000FF"/>
      </a:hlink>
      <a:folHlink>
        <a:srgbClr val="FF00FF"/>
      </a:folHlink>
    </a:clrScheme>
    <a:fontScheme name="Valentine templat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Valentine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Valentine template">
  <a:themeElements>
    <a:clrScheme name="Valentine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D85C6"/>
      </a:accent1>
      <a:accent2>
        <a:srgbClr val="6FA8DC"/>
      </a:accent2>
      <a:accent3>
        <a:srgbClr val="9FC5E8"/>
      </a:accent3>
      <a:accent4>
        <a:srgbClr val="CFE2F3"/>
      </a:accent4>
      <a:accent5>
        <a:srgbClr val="D9D9D9"/>
      </a:accent5>
      <a:accent6>
        <a:srgbClr val="999999"/>
      </a:accent6>
      <a:hlink>
        <a:srgbClr val="0000FF"/>
      </a:hlink>
      <a:folHlink>
        <a:srgbClr val="FF00FF"/>
      </a:folHlink>
    </a:clrScheme>
    <a:fontScheme name="Valentine templat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Valentine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